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4052708-8D0E-4EBC-A4A4-5F75DC9A06C7}">
  <a:tblStyle styleId="{44052708-8D0E-4EBC-A4A4-5F75DC9A0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Demo Break Down: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 mins - presentation: We must make it a memorable experience, should not be just an 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 mins - QnA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Technical - built for scalability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Business Value: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Explore →  Increased revenue through, context-based advertising &amp; retail partnerships 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Maps → Create indoor map routes for all SIA networks </a:t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Innovation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User Experience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CCBBAA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5.jpg"/><Relationship Id="rId6" Type="http://schemas.openxmlformats.org/officeDocument/2006/relationships/image" Target="../media/image3.png"/><Relationship Id="rId7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-197425" y="1818925"/>
            <a:ext cx="9144000" cy="674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EEECC"/>
                </a:solidFill>
              </a:rPr>
              <a:t>MY JOURNEY APP</a:t>
            </a:r>
            <a:endParaRPr sz="3600">
              <a:solidFill>
                <a:srgbClr val="EEEECC"/>
              </a:solidFill>
            </a:endParaRPr>
          </a:p>
        </p:txBody>
      </p:sp>
      <p:pic>
        <p:nvPicPr>
          <p:cNvPr id="55" name="Shape 55"/>
          <p:cNvPicPr preferRelativeResize="0"/>
          <p:nvPr/>
        </p:nvPicPr>
        <p:blipFill rotWithShape="1">
          <a:blip r:embed="rId3">
            <a:alphaModFix/>
          </a:blip>
          <a:srcRect b="0" l="23588" r="0" t="0"/>
          <a:stretch/>
        </p:blipFill>
        <p:spPr>
          <a:xfrm>
            <a:off x="6951525" y="3285475"/>
            <a:ext cx="2192475" cy="187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Shape 56"/>
          <p:cNvPicPr preferRelativeResize="0"/>
          <p:nvPr/>
        </p:nvPicPr>
        <p:blipFill rotWithShape="1">
          <a:blip r:embed="rId4">
            <a:alphaModFix/>
          </a:blip>
          <a:srcRect b="0" l="7179" r="22772" t="0"/>
          <a:stretch/>
        </p:blipFill>
        <p:spPr>
          <a:xfrm>
            <a:off x="2275488" y="3285475"/>
            <a:ext cx="2331563" cy="1870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Mount Shuksan, Picture ..." id="57" name="Shape 57"/>
          <p:cNvPicPr preferRelativeResize="0"/>
          <p:nvPr/>
        </p:nvPicPr>
        <p:blipFill rotWithShape="1">
          <a:blip r:embed="rId5">
            <a:alphaModFix/>
          </a:blip>
          <a:srcRect b="45453" l="0" r="0" t="0"/>
          <a:stretch/>
        </p:blipFill>
        <p:spPr>
          <a:xfrm>
            <a:off x="0" y="0"/>
            <a:ext cx="9144000" cy="3215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Shape 58"/>
          <p:cNvPicPr preferRelativeResize="0"/>
          <p:nvPr/>
        </p:nvPicPr>
        <p:blipFill rotWithShape="1">
          <a:blip r:embed="rId6">
            <a:alphaModFix/>
          </a:blip>
          <a:srcRect b="0" l="30716" r="8143" t="9739"/>
          <a:stretch/>
        </p:blipFill>
        <p:spPr>
          <a:xfrm>
            <a:off x="0" y="3285475"/>
            <a:ext cx="2192474" cy="187057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/>
        </p:nvSpPr>
        <p:spPr>
          <a:xfrm>
            <a:off x="1789775" y="1911950"/>
            <a:ext cx="5169600" cy="674700"/>
          </a:xfrm>
          <a:prstGeom prst="rect">
            <a:avLst/>
          </a:prstGeom>
          <a:solidFill>
            <a:srgbClr val="FFF6DF">
              <a:alpha val="8538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CCBBAA"/>
                </a:solidFill>
                <a:latin typeface="Roboto"/>
                <a:ea typeface="Roboto"/>
                <a:cs typeface="Roboto"/>
                <a:sym typeface="Roboto"/>
              </a:rPr>
              <a:t>My Journey App</a:t>
            </a:r>
            <a:endParaRPr b="1" sz="3600">
              <a:solidFill>
                <a:srgbClr val="CCBBA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1828800" y="1818400"/>
            <a:ext cx="5154000" cy="0"/>
          </a:xfrm>
          <a:prstGeom prst="straightConnector1">
            <a:avLst/>
          </a:prstGeom>
          <a:noFill/>
          <a:ln cap="flat" cmpd="sng" w="19050">
            <a:solidFill>
              <a:srgbClr val="EEEE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Shape 61"/>
          <p:cNvCxnSpPr/>
          <p:nvPr/>
        </p:nvCxnSpPr>
        <p:spPr>
          <a:xfrm>
            <a:off x="1797575" y="2667000"/>
            <a:ext cx="5154000" cy="0"/>
          </a:xfrm>
          <a:prstGeom prst="straightConnector1">
            <a:avLst/>
          </a:prstGeom>
          <a:noFill/>
          <a:ln cap="flat" cmpd="sng" w="19050">
            <a:solidFill>
              <a:srgbClr val="EEEECC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2" name="Shape 62"/>
          <p:cNvPicPr preferRelativeResize="0"/>
          <p:nvPr/>
        </p:nvPicPr>
        <p:blipFill rotWithShape="1">
          <a:blip r:embed="rId7">
            <a:alphaModFix/>
          </a:blip>
          <a:srcRect b="43863" l="10766" r="16686" t="9715"/>
          <a:stretch/>
        </p:blipFill>
        <p:spPr>
          <a:xfrm>
            <a:off x="4683050" y="3285475"/>
            <a:ext cx="2192476" cy="187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/>
          <p:cNvPicPr preferRelativeResize="0"/>
          <p:nvPr/>
        </p:nvPicPr>
        <p:blipFill>
          <a:blip r:embed="rId3">
            <a:alphaModFix amt="39000"/>
          </a:blip>
          <a:stretch>
            <a:fillRect/>
          </a:stretch>
        </p:blipFill>
        <p:spPr>
          <a:xfrm>
            <a:off x="6561200" y="1068425"/>
            <a:ext cx="2499400" cy="387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>
            <p:ph type="ctrTitle"/>
          </p:nvPr>
        </p:nvSpPr>
        <p:spPr>
          <a:xfrm>
            <a:off x="95400" y="196325"/>
            <a:ext cx="8953200" cy="126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EEECC"/>
                </a:solidFill>
              </a:rPr>
              <a:t>The ultimate end-end travel companion </a:t>
            </a:r>
            <a:endParaRPr sz="3600">
              <a:solidFill>
                <a:srgbClr val="EEEECC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EEECC"/>
                </a:solidFill>
              </a:rPr>
              <a:t>solution for users</a:t>
            </a:r>
            <a:endParaRPr>
              <a:solidFill>
                <a:srgbClr val="EEEECC"/>
              </a:solidFill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277500" y="1609575"/>
            <a:ext cx="6091500" cy="33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 txBox="1"/>
          <p:nvPr/>
        </p:nvSpPr>
        <p:spPr>
          <a:xfrm>
            <a:off x="166500" y="1623450"/>
            <a:ext cx="6243900" cy="3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EEECC"/>
              </a:buClr>
              <a:buSzPts val="1800"/>
              <a:buChar char="●"/>
            </a:pPr>
            <a:r>
              <a:rPr lang="en" sz="1800">
                <a:solidFill>
                  <a:srgbClr val="EEEECC"/>
                </a:solidFill>
              </a:rPr>
              <a:t>SMART layout to give users the right information at the right time (gate no, flight no etc)</a:t>
            </a:r>
            <a:endParaRPr sz="1800">
              <a:solidFill>
                <a:srgbClr val="EEEECC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EEECC"/>
              </a:buClr>
              <a:buSzPts val="1800"/>
              <a:buChar char="●"/>
            </a:pPr>
            <a:r>
              <a:rPr lang="en" sz="1800">
                <a:solidFill>
                  <a:srgbClr val="EEEECC"/>
                </a:solidFill>
              </a:rPr>
              <a:t>Constant real-time update of users flights means users can better plan their schedules ahead</a:t>
            </a:r>
            <a:endParaRPr sz="1800">
              <a:solidFill>
                <a:srgbClr val="EEEECC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EEECC"/>
              </a:buClr>
              <a:buSzPts val="1800"/>
              <a:buChar char="●"/>
            </a:pPr>
            <a:r>
              <a:rPr lang="en" sz="1800">
                <a:solidFill>
                  <a:srgbClr val="EEEECC"/>
                </a:solidFill>
              </a:rPr>
              <a:t>Minimise travel hiccups by providing solutions ahead of time (Visa application, manage bookings, late notifications)</a:t>
            </a:r>
            <a:endParaRPr sz="1800">
              <a:solidFill>
                <a:srgbClr val="EEEECC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EEEECC"/>
              </a:buClr>
              <a:buSzPts val="1800"/>
              <a:buChar char="●"/>
            </a:pPr>
            <a:r>
              <a:rPr lang="en" sz="1800">
                <a:solidFill>
                  <a:srgbClr val="EEEECC"/>
                </a:solidFill>
              </a:rPr>
              <a:t>Pre-Downloadable Airport Maps To </a:t>
            </a:r>
            <a:endParaRPr sz="1800">
              <a:solidFill>
                <a:srgbClr val="EEEECC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" name="Shape 75"/>
          <p:cNvGraphicFramePr/>
          <p:nvPr/>
        </p:nvGraphicFramePr>
        <p:xfrm>
          <a:off x="153113" y="29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{44052708-8D0E-4EBC-A4A4-5F75DC9A06C7}</a:tableStyleId>
              </a:tblPr>
              <a:tblGrid>
                <a:gridCol w="1799400"/>
                <a:gridCol w="3734825"/>
                <a:gridCol w="3303550"/>
              </a:tblGrid>
              <a:tr h="52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EEEECC"/>
                          </a:solidFill>
                        </a:rPr>
                        <a:t>PROBLEMS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rgbClr val="EEEECC"/>
                          </a:solidFill>
                        </a:rPr>
                        <a:t>SOLUTIONS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rgbClr val="EEEECC"/>
                          </a:solidFill>
                        </a:rPr>
                        <a:t>FEATURES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3911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Lack of real-time flight information cause user inefficiencies and hiccups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Constant real-time update of users flights means users can better plan their schedules ahead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Real-time APIs for waiting times, flight statuses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Departure time countdown with notifications 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Visa Application 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3911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Existing travel information is messy and hard to retrieve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Smart layout to give users the right information they need at the right time (gate no, flight no etc), consolidated into one single page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Breaks trip down into check-points for ease of planning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Smart, clean &amp; intuitive layout 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Auto-retrieving flight/gate info into respective check-points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Services: Online-Check In, Manage Flight Booking etc.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391125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Hard to find way around different airports due to lack of maps available 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Provide Airport Maps ahead of time so they can navigate better prepare/plan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Provide all of each airport’s shops and services available and their locations upon arrival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Pre-Downloadable Airport Maps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Explore Feed: Eat, Shop, Play, Services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t/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ctrTitle"/>
          </p:nvPr>
        </p:nvSpPr>
        <p:spPr>
          <a:xfrm>
            <a:off x="1178025" y="115400"/>
            <a:ext cx="6362400" cy="50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EEECC"/>
                </a:solidFill>
              </a:rPr>
              <a:t>Business Value: SIA</a:t>
            </a:r>
            <a:endParaRPr sz="2400">
              <a:solidFill>
                <a:srgbClr val="EEEECC"/>
              </a:solidFill>
            </a:endParaRPr>
          </a:p>
        </p:txBody>
      </p:sp>
      <p:sp>
        <p:nvSpPr>
          <p:cNvPr id="81" name="Shape 81"/>
          <p:cNvSpPr txBox="1"/>
          <p:nvPr/>
        </p:nvSpPr>
        <p:spPr>
          <a:xfrm>
            <a:off x="-3416675" y="2778675"/>
            <a:ext cx="3000000" cy="26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EEECC"/>
                </a:solidFill>
              </a:rPr>
              <a:t>Explore can be extended to allow companies to advertise on SIA’s app to provide services/promotions relevant to the travellers needs, budget and destination, to boost SIA’s revenue stream</a:t>
            </a:r>
            <a:endParaRPr/>
          </a:p>
        </p:txBody>
      </p:sp>
      <p:sp>
        <p:nvSpPr>
          <p:cNvPr id="82" name="Shape 82"/>
          <p:cNvSpPr txBox="1"/>
          <p:nvPr/>
        </p:nvSpPr>
        <p:spPr>
          <a:xfrm>
            <a:off x="-3239500" y="228875"/>
            <a:ext cx="3000000" cy="261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EEECC"/>
                </a:solidFill>
              </a:rPr>
              <a:t>Explore can be extended to provide context based advertising for services </a:t>
            </a:r>
            <a:endParaRPr>
              <a:solidFill>
                <a:srgbClr val="EEEECC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EEECC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EEECC"/>
                </a:solidFill>
              </a:rPr>
              <a:t>to give users relevant services in the area </a:t>
            </a:r>
            <a:endParaRPr>
              <a:solidFill>
                <a:srgbClr val="EEEECC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EEECC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EEECC"/>
                </a:solidFill>
              </a:rPr>
              <a:t>streams of revenue from context-based advertising </a:t>
            </a:r>
            <a:endParaRPr/>
          </a:p>
        </p:txBody>
      </p:sp>
      <p:graphicFrame>
        <p:nvGraphicFramePr>
          <p:cNvPr id="83" name="Shape 83"/>
          <p:cNvGraphicFramePr/>
          <p:nvPr/>
        </p:nvGraphicFramePr>
        <p:xfrm>
          <a:off x="220213" y="620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{44052708-8D0E-4EBC-A4A4-5F75DC9A06C7}</a:tableStyleId>
              </a:tblPr>
              <a:tblGrid>
                <a:gridCol w="2547325"/>
                <a:gridCol w="2955450"/>
                <a:gridCol w="3234925"/>
              </a:tblGrid>
              <a:tr h="467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EEEECC"/>
                          </a:solidFill>
                        </a:rPr>
                        <a:t>FEATURES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EEEECC"/>
                          </a:solidFill>
                        </a:rPr>
                        <a:t>Business Value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EEEECC"/>
                          </a:solidFill>
                        </a:rPr>
                        <a:t>Potential Ideas</a:t>
                      </a:r>
                      <a:endParaRPr sz="18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234525"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Real-time APIs for waiting times, flight statuses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Departure time countdown with notifications 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Visa Application 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Increased revenue through context-based advertising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Achieving service excellence, cost effectively - 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2286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376525"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Smart, clean &amp; intuitive layout 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Auto-retrieving flight/gate info into respective check-points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Services: Online-Check In, Manage Flight Booking etc.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Boosting operational efficiency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Centralised &amp; decentralised innovation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2286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234525"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Pre-Downloadable Airport Maps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Explore Feed: Eat, Shop, Play, Services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048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EEEECC"/>
                        </a:buClr>
                        <a:buSzPts val="1200"/>
                        <a:buChar char="●"/>
                      </a:pPr>
                      <a:r>
                        <a:rPr lang="en" sz="1200">
                          <a:solidFill>
                            <a:srgbClr val="EEEECC"/>
                          </a:solidFill>
                        </a:rPr>
                        <a:t>Delighting current customers through</a:t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228600" lvl="0" marL="45720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rgbClr val="EEEECC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